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57" r:id="rId4"/>
    <p:sldId id="259" r:id="rId5"/>
    <p:sldId id="262" r:id="rId6"/>
    <p:sldId id="261" r:id="rId7"/>
  </p:sldIdLst>
  <p:sldSz cx="6858000" cy="9144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90" y="9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141DCD-3849-49CA-8290-2B35BA4FF4DE}" type="datetimeFigureOut">
              <a:rPr lang="ru-RU" smtClean="0"/>
              <a:t>03.10.2021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396CC-08F2-48FC-90F6-D0A01A97D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888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381000" y="133296"/>
            <a:ext cx="4114800" cy="533400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35709" y="646393"/>
            <a:ext cx="21675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«НАДЕЖДА»</a:t>
            </a:r>
            <a:endParaRPr lang="ru-RU" sz="2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" y="205031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Информационное издание  </a:t>
            </a:r>
          </a:p>
          <a:p>
            <a:pPr algn="ctr"/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МБДОУ №5  город Лениногорск РТ</a:t>
            </a:r>
            <a:endParaRPr lang="ru-RU" sz="1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53000" y="228600"/>
            <a:ext cx="1600200" cy="457200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953000" y="2286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Выпуск №13    2021г.</a:t>
            </a:r>
          </a:p>
          <a:p>
            <a:pPr algn="ctr"/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сентябрь-октябрь</a:t>
            </a:r>
            <a:endParaRPr lang="ru-RU" sz="1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s://edu.tatar.ru/upload/anketas/1187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51712" y="750045"/>
            <a:ext cx="1295400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1676400" y="990600"/>
            <a:ext cx="388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Уважаемые родители! </a:t>
            </a:r>
          </a:p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В рамках инновационного проекта  у детского сада №5 появилась возможность создавать свою газету.  Теперь вы сможете получать интересную и разнообразную информацию о жизни нашего детского сада.</a:t>
            </a:r>
          </a:p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С уважением заведующий МБДОУ №5 </a:t>
            </a:r>
          </a:p>
          <a:p>
            <a:pPr algn="ctr"/>
            <a:r>
              <a:rPr lang="ru-RU" sz="1100" i="1" dirty="0" err="1" smtClean="0">
                <a:latin typeface="Times New Roman" pitchFamily="18" charset="0"/>
                <a:cs typeface="Times New Roman" pitchFamily="18" charset="0"/>
              </a:rPr>
              <a:t>Хузиатуллина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i="1" dirty="0" err="1" smtClean="0">
                <a:latin typeface="Times New Roman" pitchFamily="18" charset="0"/>
                <a:cs typeface="Times New Roman" pitchFamily="18" charset="0"/>
              </a:rPr>
              <a:t>Гульнара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i="1" dirty="0" err="1" smtClean="0">
                <a:latin typeface="Times New Roman" pitchFamily="18" charset="0"/>
                <a:cs typeface="Times New Roman" pitchFamily="18" charset="0"/>
              </a:rPr>
              <a:t>Инзировна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4" name="Picture 2" descr="https://edu.tatar.ru/upload/organization/40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094" y="897529"/>
            <a:ext cx="1482306" cy="1316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7296" y="2274045"/>
            <a:ext cx="6858000" cy="5409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МБДОУ № 5 г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. Лениногорска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получит грант в  размере  500 000 рублей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рамках Года родных языков и народного единства был объявлен конкурс на получение гранта «Поддержка муниципальных образовательных организаций дошкольного и общего образования в реализации проектов, направленных на сохранение и развития языков, традиций, культур народов, проживающих на территории Республики Татарстан. По результатам конкурса 100 дошкольных учреждений и 100 школ в Татарстане стали обладателями гранта. Среди них и наш детский сад! Конечно этот успех – результат большой и последовательной работы педагогического коллектива.</a:t>
            </a:r>
          </a:p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      Наш 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детский сад многонациональный. Поэтому национальному воспитанию уделяется особое внимание. Грант - это огромная поддержка для ведения результативной работы в этом направлении.</a:t>
            </a:r>
          </a:p>
          <a:p>
            <a:pPr algn="just"/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На конкурс  наш детский сад  представили проект «Словно радуги цвета мы едины навсегда!» На современном этапе развития общества возникла необходимость формирования культуры толерантности у подрастающего поколения, начиная уже с дошкольного детства. Цель проекта - создание условий для изучения родного языка, формирования представлений о культуре своего народа и народов, проживающих рядом.</a:t>
            </a:r>
          </a:p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проекте, кроме воспитанников, их семей и педагогов, приглашены к участию студенты педагогического колледжа, педагоги и учащиеся СОШ № 4, а также национально-культурные творческие объединения </a:t>
            </a:r>
            <a:r>
              <a:rPr lang="ru-RU" sz="1150" dirty="0" err="1">
                <a:latin typeface="Times New Roman" pitchFamily="18" charset="0"/>
                <a:cs typeface="Times New Roman" pitchFamily="18" charset="0"/>
              </a:rPr>
              <a:t>Лениногорского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муниципального района. </a:t>
            </a:r>
          </a:p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рамках проекта объявлены конкурсы совместного творчества  «Моя кукла в национальном  костюме» и смотр-конкурс «Мини музей национального быта». Это огромное пространство для  творческого самовыражения детей, педагогов и родителей. 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 Проект 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подразумевает также совместную деятельность с семьями воспитанников по всем запланированным мероприятиям, которые будут способствовать эффективной подготовке и организации итогового мероприятия по проекту – фестиваля народных 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культур. Продуктом 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проекта станет богатая 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костюмерная   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национальными костюмами 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народов Поволжья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,  мини  музеи национального   быта  в  каждой  группе,</a:t>
            </a:r>
          </a:p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будет значительно пополнена развивающая предметно-пространственная</a:t>
            </a:r>
          </a:p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среда   по   данному   </a:t>
            </a:r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направлению. </a:t>
            </a:r>
          </a:p>
          <a:p>
            <a:pPr algn="just"/>
            <a:r>
              <a:rPr lang="ru-RU" sz="115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150" i="1" dirty="0" smtClean="0">
                <a:latin typeface="Times New Roman" pitchFamily="18" charset="0"/>
                <a:cs typeface="Times New Roman" pitchFamily="18" charset="0"/>
              </a:rPr>
              <a:t>Мы   очень   рады</a:t>
            </a:r>
            <a:r>
              <a:rPr lang="ru-RU" sz="115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50" i="1" dirty="0" smtClean="0">
                <a:latin typeface="Times New Roman" pitchFamily="18" charset="0"/>
                <a:cs typeface="Times New Roman" pitchFamily="18" charset="0"/>
              </a:rPr>
              <a:t>что  выиграли   </a:t>
            </a:r>
            <a:r>
              <a:rPr lang="ru-RU" sz="1150" i="1" dirty="0">
                <a:latin typeface="Times New Roman" pitchFamily="18" charset="0"/>
                <a:cs typeface="Times New Roman" pitchFamily="18" charset="0"/>
              </a:rPr>
              <a:t>грант республиканского уровня </a:t>
            </a:r>
            <a:r>
              <a:rPr lang="ru-RU" sz="1150" i="1" dirty="0" smtClean="0"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algn="just"/>
            <a:r>
              <a:rPr lang="ru-RU" sz="115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i="1" dirty="0">
                <a:latin typeface="Times New Roman" pitchFamily="18" charset="0"/>
                <a:cs typeface="Times New Roman" pitchFamily="18" charset="0"/>
              </a:rPr>
              <a:t>уверены, что реализация проекта будет успешной. </a:t>
            </a:r>
          </a:p>
          <a:p>
            <a:r>
              <a:rPr lang="ru-RU" sz="1150" dirty="0" smtClean="0"/>
              <a:t>   </a:t>
            </a:r>
            <a:endParaRPr lang="ru-RU" sz="1150" dirty="0"/>
          </a:p>
        </p:txBody>
      </p:sp>
      <p:pic>
        <p:nvPicPr>
          <p:cNvPr id="1026" name="Picture 2" descr="C:\Users\0266~1\AppData\Local\Temp\Rar$DIa2060.9720\IMG-20210607-WA00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178" y="6297529"/>
            <a:ext cx="2043822" cy="27713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0266~1\AppData\Local\Temp\Rar$DIa2060.19049\Рисунок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12" y="7239001"/>
            <a:ext cx="4542278" cy="18569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81384" y="8867001"/>
            <a:ext cx="4003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Старший воспитатель Эскина Л.Ф. 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6858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just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новом учебном году дети подготовительной группы № 2 стали активно осваивать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логоритмику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Логоритмика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представляет собой комплекс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логоритмических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игр и упражнений, которые проводятся в сочетании с ритмической основой: музыкой, движением, стихотворным сопровождением (счёт). Это двигательные упражнения, которые направлены на развитие речевого дыхания, артикуляции и укрепление мышечного тонуса.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Задачи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логоритмики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 1. оздоровительные-(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укрепление костно-мышечного аппарата, развитие дыхания, моторики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); 2. образовательные-(формирование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двигательных навыков и умений, пространственных представлений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); 3. воспитательные-(воспитание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развитие чувства ритма, способности воспринимать музыкальную образность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помощью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логоритмики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можно в доступной и интересной для дошкольников форме развить у детей общие речевые навыки, такие как дыхание, темп и ритм речи, ее выразительность 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т. д.</a:t>
            </a:r>
          </a:p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Логоритмическое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упражнение 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«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Осенние листики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»                    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Логоритмическая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игра 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«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Животные собирают грибы»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" name="Рисунок 2" descr="C:\Users\детский сад 5\Documents\163185370298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0" y="2682914"/>
            <a:ext cx="2057400" cy="1905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детский сад 5\Documents\163185370299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070" y="2682914"/>
            <a:ext cx="2142130" cy="1873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детский сад 5\Documents\163185370300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810309"/>
            <a:ext cx="2209800" cy="177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183642" y="4449430"/>
            <a:ext cx="464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Воспитатель подготовительной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группы № 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1200" i="1" dirty="0" err="1" smtClean="0">
                <a:latin typeface="Times New Roman" pitchFamily="18" charset="0"/>
                <a:cs typeface="Times New Roman" pitchFamily="18" charset="0"/>
              </a:rPr>
              <a:t>Гайнутдинова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 А.Р.</a:t>
            </a:r>
            <a:endParaRPr lang="ru-RU" sz="1200" i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52400" y="4726429"/>
            <a:ext cx="6477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480060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800600"/>
            <a:ext cx="685800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i="1" dirty="0">
                <a:latin typeface="Times New Roman" pitchFamily="18" charset="0"/>
                <a:cs typeface="Times New Roman" pitchFamily="18" charset="0"/>
              </a:rPr>
              <a:t>Практическое применение инновационных технологий в работе </a:t>
            </a:r>
            <a:endParaRPr lang="ru-RU" sz="13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300" b="1" i="1" dirty="0">
                <a:latin typeface="Times New Roman" pitchFamily="18" charset="0"/>
                <a:cs typeface="Times New Roman" pitchFamily="18" charset="0"/>
              </a:rPr>
              <a:t>развитию речи детей дошкольного возраста.</a:t>
            </a:r>
            <a:endParaRPr lang="ru-RU" sz="13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Возникают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вопросы: «Почему современные дети отстают в своем речевом развитии, говорят все хуже и меньше? Почему происходят негативные изменения в нравственном и социально-личностном развитии дошкольников? Каковы причины перечисленных явлений?» Доказано, что полноценное речевое развитие ребенка осуществляется только в живом, непосредственном общении со взрослым, в которое он включен всеми своими мыслями и чувствами. </a:t>
            </a:r>
            <a:r>
              <a:rPr lang="tt-RU" sz="12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ля речевого развития дошкольников возможно использование различных типов проектов по их содержанию и детской деятельности: практико-ориентированные, творческо-игровые, ,исследовательские, продуктивно-творческие.</a:t>
            </a:r>
          </a:p>
          <a:p>
            <a:pPr algn="just"/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Технологии критического 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мышления</a:t>
            </a:r>
            <a:r>
              <a:rPr lang="tt-RU" sz="1200" b="1" i="1" dirty="0" smtClean="0">
                <a:latin typeface="Times New Roman" pitchFamily="18" charset="0"/>
                <a:cs typeface="Times New Roman" pitchFamily="18" charset="0"/>
              </a:rPr>
              <a:t>, с</a:t>
            </a:r>
            <a:r>
              <a:rPr lang="ru-RU" sz="1200" b="1" i="1" dirty="0" err="1" smtClean="0">
                <a:latin typeface="Times New Roman" pitchFamily="18" charset="0"/>
                <a:cs typeface="Times New Roman" pitchFamily="18" charset="0"/>
              </a:rPr>
              <a:t>инквейн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,  шесть </a:t>
            </a: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шляп 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мышления», технология </a:t>
            </a: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b="1" i="1" dirty="0" err="1">
                <a:latin typeface="Times New Roman" pitchFamily="18" charset="0"/>
                <a:cs typeface="Times New Roman" pitchFamily="18" charset="0"/>
              </a:rPr>
              <a:t>Скрайбинг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» и т.д.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76200"/>
            <a:ext cx="525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err="1" smtClean="0">
                <a:latin typeface="Times New Roman" pitchFamily="18" charset="0"/>
                <a:cs typeface="Times New Roman" pitchFamily="18" charset="0"/>
              </a:rPr>
              <a:t>Логоритмика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– развиваем речь движением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1" name="Рисунок 10" descr="C:\Users\Admin\Desktop\фотографии\фото семьеве\IMG_20190312_16560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7100" y="6948212"/>
            <a:ext cx="3126740" cy="2089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Admin\Desktop\фотографии\бдд\IMG_20200729_13360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36392" y="6781800"/>
            <a:ext cx="3231676" cy="2013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3048000" y="8795386"/>
            <a:ext cx="3783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Воспитатель подготовительной группы №3 Гук Ю.П.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336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8100" y="23378"/>
            <a:ext cx="68580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РЕКОМЕНДАЦИИ  </a:t>
            </a: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ЛОГОПЕДА 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 РОДИТЕЛЯМ»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Речь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ребенка развивается под влиянием речи взрослых и в значительной мере зависит от достаточной речевой практики, нормального социального и речевого окружения, от воспитания и обучения, которые начинаются с первых дней его жизни.</a:t>
            </a:r>
          </a:p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Нужен ли ребенку логопед?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речи у ребенка — сложный процесс. Многие проблемы легко решить, если обнаружить как можно раньше — в самом юном возрасте.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Стоит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обратиться за консультацией или помощью к логопеду, если вы заметили, что малыш: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выговаривает определенные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звуки; плохо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различает звуки;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заикается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;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поздно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начинает говорить;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речь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непонятна и бессвязна. 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Специалист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осмотрит малыша, проведет ряд исследований, выяснит степень сложности проблемы и назначит соответствующую коррекцию речевого расстройства.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Помните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что хорошо развитая речь играет огромную роль в социализации малыша, в общении со сверстниками и людьми постарше.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Дети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у которых есть явные речевые нарушения, в основном замкнуты и стеснительны. Но кроме этого они испытывают неудобства при общении и, зачастую, закомплексованы.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индивидуальных занятиях учитель-логопед обязательно работает с ребенком в индивидуальной тетради. В тетради он выполняет рисунки, которые способствуют лучшему и более быстрому запоминанию маленьких стихов, рассказов направленных на отработку поставленных звуков. И там же, в тетради, учитель-логопед вклеивает задания, которые строятся на материале лексической темы детского сада, которые ребенок может выполнить дома с родителями, и записывает рекомендации, выполнение которых, способствует наилучшему закреплению изученного на логопедических занятиях материала, что даёт возможность свободно использовать полученные знания, умения и навыки во всех сферах жизнедеятельности ребёнка.</a:t>
            </a:r>
          </a:p>
          <a:p>
            <a:pPr algn="just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552398" y="3920741"/>
            <a:ext cx="3314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Учитель-логопед </a:t>
            </a:r>
            <a:r>
              <a:rPr lang="ru-RU" sz="1200" i="1" dirty="0" err="1" smtClean="0">
                <a:latin typeface="Times New Roman" pitchFamily="18" charset="0"/>
                <a:cs typeface="Times New Roman" pitchFamily="18" charset="0"/>
              </a:rPr>
              <a:t>Латфуллина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 В.Г.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03094" y="4184969"/>
            <a:ext cx="63246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0" y="4217579"/>
            <a:ext cx="6858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Игры в логопедической работе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Любой из нас пришёл на свет на этот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Творить добро, надеяться, любить,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Смеяться, плакать, но при всём при этом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Должны мы научиться ГОВОРИТЬ.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5148636"/>
            <a:ext cx="6889845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  Речь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является основным способом общения. Ребенок постепенно овладевает речью, развиваясь в социальной по своей природе и многоплановой по своему характеру совместной деятельности со взрослыми и сверстниками. Дети с нарушениями развития речи обычно отстают в своих речевых возможностях от потребностей ведущей деятельности и, тем самым, от собственных потребностей, которые недостаточно стимулируют развитие речи. Логопедическое воздействие в этом плане располагает положительными возможностями перевода ведущей игровой деятельности на уровень учебно-игровой деятельности: учебной по цели и игровой по характеру.</a:t>
            </a:r>
          </a:p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     В речи детей  логопедической группы преобладают простые предложения. Отмечаются затруднения, а зачастую и полное неумение усложнять предложения новыми конструкциями: использовать сочиненные и подчиненные предложения.  В процессе восприятия большую роль играет воображение ребенка, которое позволяет четко представить ситуацию, за словом, фразой увидеть живую речь, вызывающую определенное отношение к предмету, соответствующие эмоции. Поэтому особое внимание мы уделяем разнообразию форм, игровым элементам, эмоциональной насыщенности занятий, активизирующим мыслительную деятельность.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Учитывая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особенности внимания, мышления и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восприятия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ОНР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так   же   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свойственные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им       речевые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трудности   на    занятиях  необходимо      максимальное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Использование  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различных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видов   наглядности. 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Сюда 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относятся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: предметы и объекты, игрушки, предметные 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и   сюжетные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картины,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серии сюжетных    картин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фотографии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иллюстрации, рисунки пр. так как наглядность 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фактором облегчающим и направляющим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процесс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становления связной речи дошкольника. </a:t>
            </a:r>
          </a:p>
          <a:p>
            <a:endParaRPr lang="ru-RU" sz="1100" dirty="0"/>
          </a:p>
        </p:txBody>
      </p:sp>
      <p:pic>
        <p:nvPicPr>
          <p:cNvPr id="14" name="Рисунок 13" descr="https://sun9-30.userapi.com/impg/OHlumCip6FfLjvzjhBzK4hrSgx9pivVx8P1xqg/ykkfiJgXsLU.jpg?size=1032x774&amp;quality=96&amp;sign=322bb00ad68f7dcd4f71c318b20179e4&amp;type=album"/>
          <p:cNvPicPr/>
          <p:nvPr/>
        </p:nvPicPr>
        <p:blipFill>
          <a:blip r:embed="rId2"/>
          <a:srcRect l="6193" t="14596" r="19636" b="10848"/>
          <a:stretch>
            <a:fillRect/>
          </a:stretch>
        </p:blipFill>
        <p:spPr bwMode="auto">
          <a:xfrm>
            <a:off x="5209748" y="7696200"/>
            <a:ext cx="1610152" cy="1434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https://sun9-66.userapi.com/impg/-Qg4lxX6drPx9lyTuYSsA-QvyILqC6ShhPhX8A/9fSdLfg2_-c.jpg?size=774x1032&amp;quality=96&amp;sign=58a9cc6d7b4514b61d56b182954572b9&amp;type=album"/>
          <p:cNvPicPr/>
          <p:nvPr/>
        </p:nvPicPr>
        <p:blipFill rotWithShape="1">
          <a:blip r:embed="rId3"/>
          <a:srcRect l="4565" b="23809"/>
          <a:stretch/>
        </p:blipFill>
        <p:spPr bwMode="auto">
          <a:xfrm>
            <a:off x="3552398" y="7380088"/>
            <a:ext cx="1981201" cy="1382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1671424" y="8857343"/>
            <a:ext cx="37619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Воспитатель логопедической группы Трошкина Р.Р.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919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6" y="0"/>
            <a:ext cx="6858000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i="1" dirty="0" smtClean="0">
                <a:latin typeface="Times New Roman" pitchFamily="18" charset="0"/>
                <a:cs typeface="Times New Roman" pitchFamily="18" charset="0"/>
              </a:rPr>
              <a:t>Неделе безопасности по правилам дорожного движения.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Основной целью проведения недели безопасности является формирование навыков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безопасного поведения на дорогах, адаптации детей к транспортной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среде. 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нашем детском саду прошла неделя безопасности по правилам дорожного движения. Важно отметить, что в этом процессе задействованы не только педагоги и дети, но и родители воспитанников.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Специально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были организованы игровые познавательные занятия, проводились беседы, рассматривание иллюстраций, альбомов, рисунков с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изображением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улиц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художественной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литературы, заучивание пословиц,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поговорок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; отгадывание загадок. В течение этого времени с детьми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проведены    тематические   беседы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правилах      дорожного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движения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: «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Правила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поведения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на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дороге»,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«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Безопасность на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улице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»,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Дорожные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знаки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«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транспорта»  и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др.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Для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родителей по тематике безопасного дорожного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движения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были вывешены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консультации. На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итоговом мероприятии, дети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показали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свои знания и умения по правилам дорожного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движения. Таким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образом, неделя безопасности по правилам дорожного движения в детском саду прошла интересно, познавательно и оставила массу впечатлений у детей.</a:t>
            </a:r>
          </a:p>
          <a:p>
            <a:pPr algn="just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sun9-80.userapi.com/impg/LY-vPROUxVwcF1JZRdRiL7s2zWyp3GMon4ijYQ/lVniN8hxWYc.jpg?size=1280x998&amp;quality=96&amp;sign=7d0bccf86089b944886dff54daf810f6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1066800"/>
            <a:ext cx="2438826" cy="1691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537062" y="3123061"/>
            <a:ext cx="4333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Внештатный   инспектор   ГИБДД  Абдуллина Г.И.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52400" y="3402574"/>
            <a:ext cx="65532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1089" y="3733800"/>
            <a:ext cx="68575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10-12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сентября 2021 года  прошла Всемирная образовательная акция «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диктант». Такое мероприятие не могла обойти стороной и наш детский сад. В шестой раз всем желающим выпала возможность проверить знания по татарскому языку, ознакомиться с культурой и традициями Татарстана. Акция была направлена на повышение грамотного правописания, владения литературным языком, самопроверку орфографических и грамматических правил.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акции приняли участие педагоги и сотрудники  детского сада , добились хороших результатов.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Участники писали диктант по отрывкам произведений народного писателя Татарской АССР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Гумера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Баширова.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Не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татароговорящее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население, к сожалению, владеет чистым литературным языком. Многие окончили русскоязычные школы. «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диктант» – основа для зарождения интереса к изучению родного языка. В диктуемом тексте встречается много нового – такого, что побуждает совершенствовать свои знания и навыки.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Организаторами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акции «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диктант» выступают Всемирный форум татарской молодежи, Исполком Всемирного конгресса татар, КФУ, Институт филологии и межкультурной коммуникации, телерадиокомпания «Новый Век»,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Минмолодежи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РТ.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Диктант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татарскому языку будут проверять филологи, профессора и доктора филологических наук Института филологии и межкультурных коммуникаций КФУ. Результаты диктанта будут опубликованы на официальном сайте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diktant.tatar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не позднее 30 дней после проведения акции.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10" name="Рисунок 9" descr="C:\Users\Matrix\Downloads\IMG-20210910-WA00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010400"/>
            <a:ext cx="2895600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838200" y="3402574"/>
            <a:ext cx="5181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i="1" dirty="0">
                <a:latin typeface="Times New Roman" pitchFamily="18" charset="0"/>
                <a:cs typeface="Times New Roman" pitchFamily="18" charset="0"/>
              </a:rPr>
              <a:t>Всемирная образовательная акция «</a:t>
            </a:r>
            <a:r>
              <a:rPr lang="ru-RU" sz="1300" b="1" i="1" dirty="0" err="1"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1300" b="1" i="1" dirty="0">
                <a:latin typeface="Times New Roman" pitchFamily="18" charset="0"/>
                <a:cs typeface="Times New Roman" pitchFamily="18" charset="0"/>
              </a:rPr>
              <a:t> диктант»</a:t>
            </a:r>
            <a:endParaRPr lang="ru-RU" sz="1300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dirty="0"/>
          </a:p>
        </p:txBody>
      </p:sp>
      <p:pic>
        <p:nvPicPr>
          <p:cNvPr id="12" name="Рисунок 11" descr="C:\Users\Matrix\Downloads\IMG_20210910_13152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949" y="7004713"/>
            <a:ext cx="2823868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2524125" y="8847413"/>
            <a:ext cx="43445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Воспитатель по обучению татарскому языку </a:t>
            </a:r>
            <a:r>
              <a:rPr lang="ru-RU" sz="1200" i="1" dirty="0" err="1" smtClean="0">
                <a:latin typeface="Times New Roman" pitchFamily="18" charset="0"/>
                <a:cs typeface="Times New Roman" pitchFamily="18" charset="0"/>
              </a:rPr>
              <a:t>Низамова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 Т.Х.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318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0612" y="29570"/>
            <a:ext cx="5867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i="1" dirty="0">
                <a:latin typeface="Times New Roman" pitchFamily="18" charset="0"/>
                <a:cs typeface="Times New Roman" pitchFamily="18" charset="0"/>
              </a:rPr>
              <a:t>«Многофункциональный трансформирующий куб»</a:t>
            </a:r>
          </a:p>
          <a:p>
            <a:pPr algn="ctr"/>
            <a:endParaRPr lang="ru-RU" sz="13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" y="381000"/>
            <a:ext cx="495300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«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Игра – огромное окно, через которое в духовный мир ребенка вливается живительный поток представлений, понятий об окружающем мире. Игра – это искра, зажигающая огонек пытливости и любознательности». (В.А. Сухомлинский) Для ребёнка дошкольного возраста игра является ведущей деятельностью, в которой проходит его психическое развитие, формируется личность в целом. Итак, в старшей группе №1 дети играли в разнообразные развивающие игры, используя игровое пособие «Многофункциональный трансформирующий куб». Основной принцип которых – совмещение игры и обучения. В процессе занятий стимулируется умственная активность ребенка, происходит плавный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переход    от     игр  -   забав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играм -  задачам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постепенно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5"/>
          <a:stretch/>
        </p:blipFill>
        <p:spPr bwMode="auto">
          <a:xfrm>
            <a:off x="4814248" y="403282"/>
            <a:ext cx="2043752" cy="20351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34904" y="3923478"/>
            <a:ext cx="4495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детей есть свои любимые игры в этом пособии. Детям очень нравятся подбирать предметы определенной геометрической фигуры и игра «Что сначала, что потом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Все дети любят наряжать кукол. И мы тоже в это пособие включили игру «Оденем куклу». А так как у нас год родных языков. И мы благодаря нашему пособию научили детей узнавать национальные костюмы народов Поволжья.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Будущие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успехи ребенка закладываются еще в раннем детстве. Помочь ему – это и ответственно и радостно!</a:t>
            </a:r>
          </a:p>
          <a:p>
            <a:pPr algn="just"/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438400"/>
            <a:ext cx="1828800" cy="1785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79" y="3961009"/>
            <a:ext cx="1860549" cy="1892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649104" y="5576500"/>
            <a:ext cx="518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Воспитатель старшей группы  №1 Фадеева С.В.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28600" y="5853499"/>
            <a:ext cx="64008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11174" y="2438400"/>
            <a:ext cx="504682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усложняются условия игры. Пособие представляет собой большой куб, у которого каждая сторона игровая и позволяет в соответствии с алгоритмом действий классифицировать предметы. Выделять, что сначала, что потом; находить по геометрическому образцу предметы заданной формы; посчитать; одеть кукол по профессиям, национальностям и т.д. Таким образом каждая сторона куба задает общую задачу, но ребенок самостоятельно выбирает как будет ее реализовывать. Играя с этим пособием, дети развивают и совершенствуют речевые навыки, познавательные способности, мыслительные операции. Также развивают мелкую моторику и творческие способности.</a:t>
            </a:r>
          </a:p>
          <a:p>
            <a:pPr algn="just"/>
            <a:r>
              <a:rPr lang="ru-RU" sz="1100" dirty="0" smtClean="0"/>
              <a:t>                      </a:t>
            </a:r>
            <a:endParaRPr lang="ru-RU" sz="1100" dirty="0"/>
          </a:p>
        </p:txBody>
      </p:sp>
      <p:sp>
        <p:nvSpPr>
          <p:cNvPr id="2" name="TextBox 1"/>
          <p:cNvSpPr txBox="1"/>
          <p:nvPr/>
        </p:nvSpPr>
        <p:spPr>
          <a:xfrm>
            <a:off x="-21040" y="5988635"/>
            <a:ext cx="68307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В рамках подготовки к родительскому собранию с детьми подготовительной группы №2 было проведено занятие  по развитию речи  «По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следам осени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», фрагменты которого были представлены в родительском чате -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ватсап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процессе ОД были подобраны наглядные и игровые пособия, которые стимулировали и активизировали деятельность детей, побуждали к мыслительной деятельности (репродукции картин, поделки из природного материала и детские рисунки, пособия к играм,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схемы); использовалась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музыка, которая усиливала эмоциональное восприятие детей, способствовала раскрепощению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детей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162798"/>
            <a:ext cx="1828800" cy="2018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7162799"/>
            <a:ext cx="1877704" cy="1964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799797" y="7050383"/>
            <a:ext cx="314182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процессе релаксационной паузы.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Для реализации каждой задачи были подобраны приемы, помогающие решить в интересной и занимательной форме программные задачи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процессе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занятия воспитанники показали свои лучшие качества: сообразительность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находчивость, смекалку, логическое мышление – все это способствовало эффективности мероприятия, повышению познавательной и мыслительной деятельности.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94312" y="8904531"/>
            <a:ext cx="35541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1200" i="1" dirty="0" err="1" smtClean="0">
                <a:latin typeface="Times New Roman" pitchFamily="18" charset="0"/>
                <a:cs typeface="Times New Roman" pitchFamily="18" charset="0"/>
              </a:rPr>
              <a:t>подг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. группы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№ 2  К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уркина Г.Ф.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54555" y="5850135"/>
            <a:ext cx="2933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«По   следам   осени».</a:t>
            </a:r>
            <a:endParaRPr lang="ru-RU" sz="1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757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4786" y="457200"/>
            <a:ext cx="6858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  Трудно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представить себе дошкольное детство без книги. Сопровождая человека с самых первых лет его жизни, художественная литература оказывает большое влияние на развитие и обогащение речи ребенка: она воспитывает воображение, дает прекрасные образцы русского литературного языка. Слушая знакомую сказку, стихотворение, ребенок переживает, волнуется вместе с героями. Так он учится понимать литературные произведения и посредством этого формируется как личность.    Ценность чтения художественной литературы в том, что с её помощью взрослый легко устанавливает эмоциональный контакт с ребенком. На мой взгляд, огромную роль в формировании развитой речи ребенка играют выразительные средства языка, средства художественной литературы и устного народного творчества.                                         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  При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выборе содержания художественной литературы, я учитываю индивидуальные особенности детей и их развитие, а также жизненный опыт дошкольников. Известно, что ребенок проявляет интерес к той или иной книге, если она ему интересна. Привлекая детей к чтению художественной литературы, я обращаю внимание на степень знакомства семьи с традиционным устным народным творчеством.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4" name="Рисунок 3" descr="https://sun9-52.userapi.com/impg/YrpqLhtBcFSwl5b5LbFFL39Rjcnw3oLOGfYdtg/6vXeac1H8D8.jpg?size=774x1032&amp;quality=96&amp;sign=2284c47704c207d723328856a999cd29&amp;type=alb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160278"/>
            <a:ext cx="2166582" cy="1935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https://sun9-15.userapi.com/impg/vtAKCBr6p1WPXsz8WF2DfPa88GcWwaKmzW-BTQ/lLkAiV8GeoM.jpg?size=774x1032&amp;quality=96&amp;sign=9f50babc7863d93c9192601d3d9fa28e&amp;type=album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2" b="14739"/>
          <a:stretch/>
        </p:blipFill>
        <p:spPr bwMode="auto">
          <a:xfrm>
            <a:off x="-1" y="2461146"/>
            <a:ext cx="1904999" cy="1954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904999" y="2461146"/>
            <a:ext cx="4953001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В своей работе по развитию речи малышей использую такой метод, как заучивание стихотворений. Очень важно вместе с малышами рассматривать иллюстрации в книгах, чтобы дать им визуальное представление о прочитанном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. Огромную помощь в развитии образной речи у дошкольника, безусловно, могут оказать театрализованные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занятия с использованием средств художественной литературы и устного народного творчества. Большой любовью пользуется у детей сказка. В процессе чтения учу эмоционально воспринимать и понимать содержание, элементарно отражать в играх персонажей — курочку, петушка, киску. Учу разыгрывать простейшие сюжеты знакомых произведений. Для этого использую настольный театр,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фланелеграф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99" y="4266364"/>
            <a:ext cx="4867701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Использую художественное слово во всех режимных процессах. Для налаживания эмоционального контакта с детьми в адаптационный период, при умывании и кормлении проговариваю также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или поговорки.  Читая художественную литературу с детьми, мы не только развиваем их речь, но и приобщаем к прекрасному, воспитываем гуманное отношение ко всему живому, учим видеть прекрасное вокруг нас. И когда при чтении очередных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, сказок, прибауток, я вижу лица детей, наполненные восторгом и удивительной радостью, я понимаю, всё не зря, ведь детская радость дорого стоит!!!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1143000" y="5819000"/>
            <a:ext cx="533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Воспитатель 1 младшей группы №2  </a:t>
            </a:r>
            <a:r>
              <a:rPr lang="ru-RU" sz="1200" i="1" dirty="0" err="1" smtClean="0">
                <a:latin typeface="Times New Roman" pitchFamily="18" charset="0"/>
                <a:cs typeface="Times New Roman" pitchFamily="18" charset="0"/>
              </a:rPr>
              <a:t>Валиуллина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А.Ш. 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07075" y="6096000"/>
            <a:ext cx="624385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07075" y="172506"/>
            <a:ext cx="6398525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i="1" dirty="0">
                <a:latin typeface="Times New Roman" pitchFamily="18" charset="0"/>
                <a:cs typeface="Times New Roman" pitchFamily="18" charset="0"/>
              </a:rPr>
              <a:t>Развитие речи детей раннего возраста посредством художественной литературы.</a:t>
            </a:r>
          </a:p>
          <a:p>
            <a:endParaRPr lang="ru-RU" dirty="0"/>
          </a:p>
        </p:txBody>
      </p:sp>
      <p:pic>
        <p:nvPicPr>
          <p:cNvPr id="13" name="Рисунок 1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7543800"/>
            <a:ext cx="1966414" cy="16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86" y="6248400"/>
            <a:ext cx="1743501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-14786" y="7582266"/>
            <a:ext cx="50203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Поздравляем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наших любимых, дорогих и уважаемых воспитателей, нянечек и всех тех, кто работает с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детками. Спасибо вам за то, что вы дарите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малышам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свое тепло, заботу и ласку. Спасибо за ваше бесконечное терпение, душевную доброту и тактичную мудрость. Мы желаем, чтобы в ваших домах всегда была такая же теплая и благоприятная обстановка, как в стенах нашего любимого детского сада. Пускай у вас в жизни будет только солнечное настроение, отменное здоровье и нескончаемое благополучие. С праздником!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99062" y="6477000"/>
            <a:ext cx="52441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Уважаемые сотрудники!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Поздравляем вас с вашим профессиональным праздником! Желаем вам бесконечного терпения, ведь именно вы — это первые люди после родителей, с кем дети проводят много времени.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Именно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вы делаете огромный вклад в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воспитание  нашего будущего поколения.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Спасибо вам за это! Желаем, чтобы то, что вы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отдаете детям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возвращалось к вам в троекратном размере. С праздником!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28715" y="6169223"/>
            <a:ext cx="4748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 днём дошкольного работника!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687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1735</Words>
  <Application>Microsoft Office PowerPoint</Application>
  <PresentationFormat>Экран (4:3)</PresentationFormat>
  <Paragraphs>103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Рамиля</dc:creator>
  <cp:lastModifiedBy>Рамиля</cp:lastModifiedBy>
  <cp:revision>89</cp:revision>
  <dcterms:modified xsi:type="dcterms:W3CDTF">2021-10-03T14:06:45Z</dcterms:modified>
</cp:coreProperties>
</file>